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772400" cy="109093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66FF99"/>
    <a:srgbClr val="006600"/>
    <a:srgbClr val="CC6600"/>
    <a:srgbClr val="CCFFFF"/>
    <a:srgbClr val="E5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227" y="0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8CC64F7C-A72B-46D3-83D1-6D436DD5072D}" type="datetimeFigureOut">
              <a:rPr kumimoji="1" lang="ja-JP" altLang="en-US" smtClean="0"/>
              <a:t>2024/7/13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1233488"/>
            <a:ext cx="2370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72" tIns="43786" rIns="87572" bIns="437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76" y="4748747"/>
            <a:ext cx="5389213" cy="3884086"/>
          </a:xfrm>
          <a:prstGeom prst="rect">
            <a:avLst/>
          </a:prstGeom>
        </p:spPr>
        <p:txBody>
          <a:bodyPr vert="horz" lIns="87572" tIns="43786" rIns="87572" bIns="437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227" y="9372003"/>
            <a:ext cx="2919031" cy="494311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FCEA841F-CB76-454A-8D3C-CE98D2057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72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A841F-CB76-454A-8D3C-CE98D2057D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87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36372"/>
            <a:ext cx="7000875" cy="1745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bject 96"/>
          <p:cNvSpPr/>
          <p:nvPr/>
        </p:nvSpPr>
        <p:spPr>
          <a:xfrm>
            <a:off x="5993443" y="75197"/>
            <a:ext cx="542290" cy="584835"/>
          </a:xfrm>
          <a:custGeom>
            <a:avLst/>
            <a:gdLst/>
            <a:ahLst/>
            <a:cxnLst/>
            <a:rect l="l" t="t" r="r" b="b"/>
            <a:pathLst>
              <a:path w="542289" h="584835">
                <a:moveTo>
                  <a:pt x="541781" y="0"/>
                </a:moveTo>
                <a:lnTo>
                  <a:pt x="0" y="283425"/>
                </a:lnTo>
                <a:lnTo>
                  <a:pt x="363219" y="584771"/>
                </a:lnTo>
                <a:lnTo>
                  <a:pt x="541781" y="0"/>
                </a:lnTo>
                <a:close/>
              </a:path>
            </a:pathLst>
          </a:custGeom>
          <a:solidFill>
            <a:srgbClr val="C9E7DA"/>
          </a:solidFill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85731" y="269591"/>
            <a:ext cx="660400" cy="506095"/>
          </a:xfrm>
          <a:custGeom>
            <a:avLst/>
            <a:gdLst/>
            <a:ahLst/>
            <a:cxnLst/>
            <a:rect l="l" t="t" r="r" b="b"/>
            <a:pathLst>
              <a:path w="660400" h="506095">
                <a:moveTo>
                  <a:pt x="216039" y="0"/>
                </a:moveTo>
                <a:lnTo>
                  <a:pt x="0" y="374192"/>
                </a:lnTo>
                <a:lnTo>
                  <a:pt x="660323" y="505968"/>
                </a:lnTo>
                <a:lnTo>
                  <a:pt x="216039" y="0"/>
                </a:lnTo>
                <a:close/>
              </a:path>
            </a:pathLst>
          </a:custGeom>
          <a:solidFill>
            <a:srgbClr val="EFF0A8"/>
          </a:solidFill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000404" y="573370"/>
            <a:ext cx="561975" cy="817880"/>
          </a:xfrm>
          <a:custGeom>
            <a:avLst/>
            <a:gdLst/>
            <a:ahLst/>
            <a:cxnLst/>
            <a:rect l="l" t="t" r="r" b="b"/>
            <a:pathLst>
              <a:path w="561975" h="817880">
                <a:moveTo>
                  <a:pt x="0" y="0"/>
                </a:moveTo>
                <a:lnTo>
                  <a:pt x="178955" y="817803"/>
                </a:lnTo>
                <a:lnTo>
                  <a:pt x="561606" y="73215"/>
                </a:lnTo>
                <a:lnTo>
                  <a:pt x="0" y="0"/>
                </a:lnTo>
                <a:close/>
              </a:path>
            </a:pathLst>
          </a:custGeom>
          <a:solidFill>
            <a:srgbClr val="FEDEC1"/>
          </a:solidFill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994107" y="863810"/>
            <a:ext cx="6360138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ja-JP" altLang="en-US"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文京学院大学のオープンキャンパスはイベントが盛りだくさん！</a:t>
            </a:r>
            <a:endParaRPr lang="en-US" sz="1100" b="1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P-B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予定を確認して計画的にまわろう！困ったときは学生スタッフにお声がけください</a:t>
            </a:r>
            <a:r>
              <a:rPr sz="11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！</a:t>
            </a:r>
            <a:endParaRPr sz="11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P-B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2434935" y="265653"/>
            <a:ext cx="3127943" cy="685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149270" y="181323"/>
            <a:ext cx="23516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altLang="ja-JP" sz="2000" b="1" spc="45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2024/8/17</a:t>
            </a:r>
            <a:r>
              <a:rPr lang="en-US" altLang="ja-JP" sz="1200" b="1" spc="45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(</a:t>
            </a:r>
            <a:r>
              <a:rPr lang="ja-JP" altLang="en-US" sz="1200" b="1" spc="45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土</a:t>
            </a:r>
            <a:r>
              <a:rPr lang="en-US" altLang="ja-JP" sz="1200" b="1" spc="45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)</a:t>
            </a:r>
            <a:endParaRPr lang="ja-JP" altLang="en-US" sz="2000" b="1" dirty="0">
              <a:solidFill>
                <a:srgbClr val="00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P-B"/>
            </a:endParaRPr>
          </a:p>
        </p:txBody>
      </p:sp>
      <p:sp>
        <p:nvSpPr>
          <p:cNvPr id="13" name="object 274">
            <a:extLst>
              <a:ext uri="{FF2B5EF4-FFF2-40B4-BE49-F238E27FC236}">
                <a16:creationId xmlns:a16="http://schemas.microsoft.com/office/drawing/2014/main" id="{68479DF1-7A80-9605-9F48-AA7D17412F13}"/>
              </a:ext>
            </a:extLst>
          </p:cNvPr>
          <p:cNvSpPr txBox="1"/>
          <p:nvPr/>
        </p:nvSpPr>
        <p:spPr>
          <a:xfrm>
            <a:off x="371430" y="518535"/>
            <a:ext cx="1949503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500" b="1" spc="45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P-B"/>
              </a:rPr>
              <a:t>ふじみ野キャンパス</a:t>
            </a:r>
            <a:endParaRPr sz="1500" b="1" dirty="0">
              <a:solidFill>
                <a:srgbClr val="00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P-B"/>
            </a:endParaRP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5FEB368A-BB6F-0FB0-A4DC-694FF4A5E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98956"/>
              </p:ext>
            </p:extLst>
          </p:nvPr>
        </p:nvGraphicFramePr>
        <p:xfrm>
          <a:off x="940739" y="1369013"/>
          <a:ext cx="6426428" cy="8447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8273">
                  <a:extLst>
                    <a:ext uri="{9D8B030D-6E8A-4147-A177-3AD203B41FA5}">
                      <a16:colId xmlns:a16="http://schemas.microsoft.com/office/drawing/2014/main" val="745674348"/>
                    </a:ext>
                  </a:extLst>
                </a:gridCol>
                <a:gridCol w="1817234">
                  <a:extLst>
                    <a:ext uri="{9D8B030D-6E8A-4147-A177-3AD203B41FA5}">
                      <a16:colId xmlns:a16="http://schemas.microsoft.com/office/drawing/2014/main" val="2455613478"/>
                    </a:ext>
                  </a:extLst>
                </a:gridCol>
                <a:gridCol w="1610921">
                  <a:extLst>
                    <a:ext uri="{9D8B030D-6E8A-4147-A177-3AD203B41FA5}">
                      <a16:colId xmlns:a16="http://schemas.microsoft.com/office/drawing/2014/main" val="1351688545"/>
                    </a:ext>
                  </a:extLst>
                </a:gridCol>
              </a:tblGrid>
              <a:tr h="2188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メインプログラム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ツアー・特別企画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随時開催プログラム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06850"/>
                  </a:ext>
                </a:extLst>
              </a:tr>
              <a:tr h="228554">
                <a:tc rowSpan="3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298962"/>
                  </a:ext>
                </a:extLst>
              </a:tr>
              <a:tr h="22855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89743"/>
                  </a:ext>
                </a:extLst>
              </a:tr>
              <a:tr h="22855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47624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40674"/>
                  </a:ext>
                </a:extLst>
              </a:tr>
              <a:tr h="228554"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188894"/>
                  </a:ext>
                </a:extLst>
              </a:tr>
              <a:tr h="22855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280345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5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30080"/>
                  </a:ext>
                </a:extLst>
              </a:tr>
              <a:tr h="228554">
                <a:tc rowSpan="3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937275"/>
                  </a:ext>
                </a:extLst>
              </a:tr>
              <a:tr h="22855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188149"/>
                  </a:ext>
                </a:extLst>
              </a:tr>
              <a:tr h="22855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576537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052846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860144"/>
                  </a:ext>
                </a:extLst>
              </a:tr>
              <a:tr h="457108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172783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31970"/>
                  </a:ext>
                </a:extLst>
              </a:tr>
              <a:tr h="228554">
                <a:tc rowSpan="2"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977668"/>
                  </a:ext>
                </a:extLst>
              </a:tr>
              <a:tr h="457108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434186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319538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637233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248062"/>
                  </a:ext>
                </a:extLst>
              </a:tr>
              <a:tr h="685662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365911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622774"/>
                  </a:ext>
                </a:extLst>
              </a:tr>
              <a:tr h="228554"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546738"/>
                  </a:ext>
                </a:extLst>
              </a:tr>
              <a:tr h="228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698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212209"/>
                  </a:ext>
                </a:extLst>
              </a:tr>
              <a:tr h="457108"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931205"/>
                  </a:ext>
                </a:extLst>
              </a:tr>
              <a:tr h="228554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774068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08277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10483"/>
                  </a:ext>
                </a:extLst>
              </a:tr>
              <a:tr h="228554">
                <a:tc rowSpan="2"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155921"/>
                  </a:ext>
                </a:extLst>
              </a:tr>
              <a:tr h="228554">
                <a:tc vMerge="1"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40771"/>
                  </a:ext>
                </a:extLst>
              </a:tr>
              <a:tr h="22855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79023"/>
                  </a:ext>
                </a:extLst>
              </a:tr>
            </a:tbl>
          </a:graphicData>
        </a:graphic>
      </p:graphicFrame>
      <p:sp>
        <p:nvSpPr>
          <p:cNvPr id="18" name="object 27">
            <a:extLst>
              <a:ext uri="{FF2B5EF4-FFF2-40B4-BE49-F238E27FC236}">
                <a16:creationId xmlns:a16="http://schemas.microsoft.com/office/drawing/2014/main" id="{8CC30125-0305-86BF-2C89-FCBF79DBF8F9}"/>
              </a:ext>
            </a:extLst>
          </p:cNvPr>
          <p:cNvSpPr/>
          <p:nvPr/>
        </p:nvSpPr>
        <p:spPr>
          <a:xfrm>
            <a:off x="180000" y="3820820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726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object 30">
            <a:extLst>
              <a:ext uri="{FF2B5EF4-FFF2-40B4-BE49-F238E27FC236}">
                <a16:creationId xmlns:a16="http://schemas.microsoft.com/office/drawing/2014/main" id="{49FB8783-0FE2-2FA3-6C36-D7B1A52FE2BF}"/>
              </a:ext>
            </a:extLst>
          </p:cNvPr>
          <p:cNvSpPr/>
          <p:nvPr/>
        </p:nvSpPr>
        <p:spPr>
          <a:xfrm>
            <a:off x="180000" y="4042285"/>
            <a:ext cx="17780" cy="0"/>
          </a:xfrm>
          <a:custGeom>
            <a:avLst/>
            <a:gdLst/>
            <a:ahLst/>
            <a:cxnLst/>
            <a:rect l="l" t="t" r="r" b="b"/>
            <a:pathLst>
              <a:path w="17780">
                <a:moveTo>
                  <a:pt x="0" y="0"/>
                </a:moveTo>
                <a:lnTo>
                  <a:pt x="17233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object 33">
            <a:extLst>
              <a:ext uri="{FF2B5EF4-FFF2-40B4-BE49-F238E27FC236}">
                <a16:creationId xmlns:a16="http://schemas.microsoft.com/office/drawing/2014/main" id="{AB0C4703-4F53-24C2-A411-F4A745B0E472}"/>
              </a:ext>
            </a:extLst>
          </p:cNvPr>
          <p:cNvSpPr/>
          <p:nvPr/>
        </p:nvSpPr>
        <p:spPr>
          <a:xfrm>
            <a:off x="180000" y="4263751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0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object 86">
            <a:extLst>
              <a:ext uri="{FF2B5EF4-FFF2-40B4-BE49-F238E27FC236}">
                <a16:creationId xmlns:a16="http://schemas.microsoft.com/office/drawing/2014/main" id="{512E8846-468A-5B4A-8261-81ABA4E431C5}"/>
              </a:ext>
            </a:extLst>
          </p:cNvPr>
          <p:cNvSpPr txBox="1"/>
          <p:nvPr/>
        </p:nvSpPr>
        <p:spPr>
          <a:xfrm>
            <a:off x="180000" y="3500910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11：3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2" name="object 87">
            <a:extLst>
              <a:ext uri="{FF2B5EF4-FFF2-40B4-BE49-F238E27FC236}">
                <a16:creationId xmlns:a16="http://schemas.microsoft.com/office/drawing/2014/main" id="{9EFBCFD2-1317-6A40-B276-E689123F1F90}"/>
              </a:ext>
            </a:extLst>
          </p:cNvPr>
          <p:cNvSpPr txBox="1"/>
          <p:nvPr/>
        </p:nvSpPr>
        <p:spPr>
          <a:xfrm>
            <a:off x="180000" y="4201874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12：0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3" name="object 88">
            <a:extLst>
              <a:ext uri="{FF2B5EF4-FFF2-40B4-BE49-F238E27FC236}">
                <a16:creationId xmlns:a16="http://schemas.microsoft.com/office/drawing/2014/main" id="{C138AC1D-A252-B9FA-9430-1C89638D30FD}"/>
              </a:ext>
            </a:extLst>
          </p:cNvPr>
          <p:cNvSpPr txBox="1"/>
          <p:nvPr/>
        </p:nvSpPr>
        <p:spPr>
          <a:xfrm>
            <a:off x="180000" y="4902179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12：3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4" name="object 89">
            <a:extLst>
              <a:ext uri="{FF2B5EF4-FFF2-40B4-BE49-F238E27FC236}">
                <a16:creationId xmlns:a16="http://schemas.microsoft.com/office/drawing/2014/main" id="{5542385C-669F-F4EA-5BED-C21AAE30DAD3}"/>
              </a:ext>
            </a:extLst>
          </p:cNvPr>
          <p:cNvSpPr txBox="1"/>
          <p:nvPr/>
        </p:nvSpPr>
        <p:spPr>
          <a:xfrm>
            <a:off x="180000" y="5582666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13：0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5" name="object 90">
            <a:extLst>
              <a:ext uri="{FF2B5EF4-FFF2-40B4-BE49-F238E27FC236}">
                <a16:creationId xmlns:a16="http://schemas.microsoft.com/office/drawing/2014/main" id="{54D473B8-C7EC-2E79-A5E6-F41872710904}"/>
              </a:ext>
            </a:extLst>
          </p:cNvPr>
          <p:cNvSpPr txBox="1"/>
          <p:nvPr/>
        </p:nvSpPr>
        <p:spPr>
          <a:xfrm>
            <a:off x="180000" y="6298196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13：3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6" name="object 91">
            <a:extLst>
              <a:ext uri="{FF2B5EF4-FFF2-40B4-BE49-F238E27FC236}">
                <a16:creationId xmlns:a16="http://schemas.microsoft.com/office/drawing/2014/main" id="{2018CB7E-B69B-E38B-5943-D7AF062D25A2}"/>
              </a:ext>
            </a:extLst>
          </p:cNvPr>
          <p:cNvSpPr txBox="1"/>
          <p:nvPr/>
        </p:nvSpPr>
        <p:spPr>
          <a:xfrm>
            <a:off x="180000" y="6973225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14：0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9" name="object 92">
            <a:extLst>
              <a:ext uri="{FF2B5EF4-FFF2-40B4-BE49-F238E27FC236}">
                <a16:creationId xmlns:a16="http://schemas.microsoft.com/office/drawing/2014/main" id="{81BB330A-059F-6A30-705B-2C234C9CF8DC}"/>
              </a:ext>
            </a:extLst>
          </p:cNvPr>
          <p:cNvSpPr txBox="1"/>
          <p:nvPr/>
        </p:nvSpPr>
        <p:spPr>
          <a:xfrm>
            <a:off x="180000" y="7643294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14：3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31" name="object 93">
            <a:extLst>
              <a:ext uri="{FF2B5EF4-FFF2-40B4-BE49-F238E27FC236}">
                <a16:creationId xmlns:a16="http://schemas.microsoft.com/office/drawing/2014/main" id="{1945F79B-060B-E726-6165-FD0B4078F079}"/>
              </a:ext>
            </a:extLst>
          </p:cNvPr>
          <p:cNvSpPr txBox="1"/>
          <p:nvPr/>
        </p:nvSpPr>
        <p:spPr>
          <a:xfrm>
            <a:off x="180000" y="8349978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15：0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24" name="object 94">
            <a:extLst>
              <a:ext uri="{FF2B5EF4-FFF2-40B4-BE49-F238E27FC236}">
                <a16:creationId xmlns:a16="http://schemas.microsoft.com/office/drawing/2014/main" id="{C1B1F284-B4A6-03BD-B1FB-898D34156DA9}"/>
              </a:ext>
            </a:extLst>
          </p:cNvPr>
          <p:cNvSpPr txBox="1"/>
          <p:nvPr/>
        </p:nvSpPr>
        <p:spPr>
          <a:xfrm>
            <a:off x="180000" y="9038300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15：3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27" name="object 184">
            <a:extLst>
              <a:ext uri="{FF2B5EF4-FFF2-40B4-BE49-F238E27FC236}">
                <a16:creationId xmlns:a16="http://schemas.microsoft.com/office/drawing/2014/main" id="{566F94E8-A3F5-FC6A-2518-9D5068563EAB}"/>
              </a:ext>
            </a:extLst>
          </p:cNvPr>
          <p:cNvSpPr txBox="1"/>
          <p:nvPr/>
        </p:nvSpPr>
        <p:spPr>
          <a:xfrm>
            <a:off x="180000" y="2818238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11：0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29" name="object 94">
            <a:extLst>
              <a:ext uri="{FF2B5EF4-FFF2-40B4-BE49-F238E27FC236}">
                <a16:creationId xmlns:a16="http://schemas.microsoft.com/office/drawing/2014/main" id="{2948E2E7-63B1-63C1-C22F-5A0B1BF2F513}"/>
              </a:ext>
            </a:extLst>
          </p:cNvPr>
          <p:cNvSpPr txBox="1"/>
          <p:nvPr/>
        </p:nvSpPr>
        <p:spPr>
          <a:xfrm>
            <a:off x="180000" y="9703873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</a:t>
            </a:r>
            <a:r>
              <a:rPr lang="en-US"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6</a:t>
            </a: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36" name="object 202">
            <a:extLst>
              <a:ext uri="{FF2B5EF4-FFF2-40B4-BE49-F238E27FC236}">
                <a16:creationId xmlns:a16="http://schemas.microsoft.com/office/drawing/2014/main" id="{B95026C6-DAE3-5998-D4F7-6DA995589200}"/>
              </a:ext>
            </a:extLst>
          </p:cNvPr>
          <p:cNvSpPr txBox="1"/>
          <p:nvPr/>
        </p:nvSpPr>
        <p:spPr>
          <a:xfrm>
            <a:off x="5936875" y="3945898"/>
            <a:ext cx="1403693" cy="91435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・個別相談</a:t>
            </a: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・就職相談</a:t>
            </a: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・奨学金相談</a:t>
            </a: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・図書館紹介</a:t>
            </a: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・人体標本室見学</a:t>
            </a: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・ランゲージサロン紹介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37" name="object 202">
            <a:extLst>
              <a:ext uri="{FF2B5EF4-FFF2-40B4-BE49-F238E27FC236}">
                <a16:creationId xmlns:a16="http://schemas.microsoft.com/office/drawing/2014/main" id="{DA5C19A0-68BF-8F5E-D18F-E45C9CC38101}"/>
              </a:ext>
            </a:extLst>
          </p:cNvPr>
          <p:cNvSpPr txBox="1"/>
          <p:nvPr/>
        </p:nvSpPr>
        <p:spPr>
          <a:xfrm>
            <a:off x="5764544" y="2905190"/>
            <a:ext cx="1602623" cy="406522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/>
            <a:r>
              <a:rPr lang="ja-JP" altLang="en-US" sz="12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学科体験企画</a:t>
            </a:r>
            <a:endParaRPr lang="en-US" altLang="ja-JP" sz="1200" b="1" dirty="0">
              <a:solidFill>
                <a:srgbClr val="00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　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11:00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～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16:00</a:t>
            </a:r>
            <a:endParaRPr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40" name="object 202">
            <a:extLst>
              <a:ext uri="{FF2B5EF4-FFF2-40B4-BE49-F238E27FC236}">
                <a16:creationId xmlns:a16="http://schemas.microsoft.com/office/drawing/2014/main" id="{3B1E62FA-6099-EEE7-EF02-5D58FEE57588}"/>
              </a:ext>
            </a:extLst>
          </p:cNvPr>
          <p:cNvSpPr txBox="1"/>
          <p:nvPr/>
        </p:nvSpPr>
        <p:spPr>
          <a:xfrm>
            <a:off x="5777085" y="3576642"/>
            <a:ext cx="1590082" cy="406522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/>
            <a:r>
              <a:rPr lang="ja-JP" altLang="en-US" sz="12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随時開催プログラム</a:t>
            </a:r>
            <a:endParaRPr lang="en-US" altLang="ja-JP" sz="1200" b="1" dirty="0">
              <a:solidFill>
                <a:srgbClr val="00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　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11:00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～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16:00</a:t>
            </a:r>
          </a:p>
        </p:txBody>
      </p:sp>
      <p:sp>
        <p:nvSpPr>
          <p:cNvPr id="41" name="object 202">
            <a:extLst>
              <a:ext uri="{FF2B5EF4-FFF2-40B4-BE49-F238E27FC236}">
                <a16:creationId xmlns:a16="http://schemas.microsoft.com/office/drawing/2014/main" id="{D3BCD1C1-71C8-9807-AB4D-36E51DF2689F}"/>
              </a:ext>
            </a:extLst>
          </p:cNvPr>
          <p:cNvSpPr txBox="1"/>
          <p:nvPr/>
        </p:nvSpPr>
        <p:spPr>
          <a:xfrm>
            <a:off x="5735362" y="4783883"/>
            <a:ext cx="1716963" cy="206467"/>
          </a:xfrm>
          <a:prstGeom prst="rect">
            <a:avLst/>
          </a:prstGeom>
        </p:spPr>
        <p:txBody>
          <a:bodyPr vert="horz" wrap="square" lIns="0" tIns="82550" rIns="0" bIns="0" rtlCol="0" anchor="ctr" anchorCtr="0">
            <a:spAutoFit/>
          </a:bodyPr>
          <a:lstStyle/>
          <a:p>
            <a:pPr marL="78105" marR="58419"/>
            <a:r>
              <a:rPr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開催場所・企画内容は右ページをご覧ください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　　</a:t>
            </a:r>
          </a:p>
        </p:txBody>
      </p:sp>
      <p:sp>
        <p:nvSpPr>
          <p:cNvPr id="45" name="object 202">
            <a:extLst>
              <a:ext uri="{FF2B5EF4-FFF2-40B4-BE49-F238E27FC236}">
                <a16:creationId xmlns:a16="http://schemas.microsoft.com/office/drawing/2014/main" id="{16B4E765-6644-8EF2-100B-3D7ED897BA10}"/>
              </a:ext>
            </a:extLst>
          </p:cNvPr>
          <p:cNvSpPr txBox="1"/>
          <p:nvPr/>
        </p:nvSpPr>
        <p:spPr>
          <a:xfrm>
            <a:off x="5729320" y="3235173"/>
            <a:ext cx="1716963" cy="206467"/>
          </a:xfrm>
          <a:prstGeom prst="rect">
            <a:avLst/>
          </a:prstGeom>
        </p:spPr>
        <p:txBody>
          <a:bodyPr vert="horz" wrap="square" lIns="0" tIns="82550" rIns="0" bIns="0" rtlCol="0" anchor="ctr" anchorCtr="0">
            <a:spAutoFit/>
          </a:bodyPr>
          <a:lstStyle/>
          <a:p>
            <a:pPr marL="78105" marR="58419"/>
            <a:r>
              <a:rPr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開催場所・企画内容は別紙をご覧ください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　　</a:t>
            </a:r>
          </a:p>
        </p:txBody>
      </p:sp>
      <p:sp>
        <p:nvSpPr>
          <p:cNvPr id="46" name="object 86">
            <a:extLst>
              <a:ext uri="{FF2B5EF4-FFF2-40B4-BE49-F238E27FC236}">
                <a16:creationId xmlns:a16="http://schemas.microsoft.com/office/drawing/2014/main" id="{9B41E9EC-E2D4-1295-92F1-2BDDD03286DE}"/>
              </a:ext>
            </a:extLst>
          </p:cNvPr>
          <p:cNvSpPr txBox="1"/>
          <p:nvPr/>
        </p:nvSpPr>
        <p:spPr>
          <a:xfrm>
            <a:off x="180000" y="2185359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</a:t>
            </a:r>
            <a:r>
              <a:rPr lang="en-US"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：3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47" name="object 184">
            <a:extLst>
              <a:ext uri="{FF2B5EF4-FFF2-40B4-BE49-F238E27FC236}">
                <a16:creationId xmlns:a16="http://schemas.microsoft.com/office/drawing/2014/main" id="{00429723-21A6-9286-8DD0-66718B422D6F}"/>
              </a:ext>
            </a:extLst>
          </p:cNvPr>
          <p:cNvSpPr txBox="1"/>
          <p:nvPr/>
        </p:nvSpPr>
        <p:spPr>
          <a:xfrm>
            <a:off x="180000" y="1521698"/>
            <a:ext cx="636905" cy="19749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</a:t>
            </a:r>
            <a:r>
              <a:rPr lang="en-US"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0:</a:t>
            </a:r>
            <a:r>
              <a:rPr sz="1200" b="1" spc="5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sz="1200" b="1" spc="-44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</a:t>
            </a:r>
            <a:r>
              <a:rPr sz="1200" b="1" spc="70" dirty="0">
                <a:solidFill>
                  <a:srgbClr val="38B54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endParaRPr sz="12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137006" y="3861707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726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132498" y="4083172"/>
            <a:ext cx="17780" cy="0"/>
          </a:xfrm>
          <a:custGeom>
            <a:avLst/>
            <a:gdLst/>
            <a:ahLst/>
            <a:cxnLst/>
            <a:rect l="l" t="t" r="r" b="b"/>
            <a:pathLst>
              <a:path w="17780">
                <a:moveTo>
                  <a:pt x="0" y="0"/>
                </a:moveTo>
                <a:lnTo>
                  <a:pt x="17233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128401" y="4304638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0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object 169">
            <a:extLst>
              <a:ext uri="{FF2B5EF4-FFF2-40B4-BE49-F238E27FC236}">
                <a16:creationId xmlns:a16="http://schemas.microsoft.com/office/drawing/2014/main" id="{49CFBC97-7C9C-C06E-FCB0-0D850CEDE5BB}"/>
              </a:ext>
            </a:extLst>
          </p:cNvPr>
          <p:cNvSpPr txBox="1"/>
          <p:nvPr/>
        </p:nvSpPr>
        <p:spPr>
          <a:xfrm>
            <a:off x="4112302" y="9841349"/>
            <a:ext cx="3304483" cy="167995"/>
          </a:xfrm>
          <a:prstGeom prst="rect">
            <a:avLst/>
          </a:prstGeom>
          <a:ln w="3175"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当日のプログラムは急遽変更となる場合があります。</a:t>
            </a:r>
          </a:p>
        </p:txBody>
      </p:sp>
      <p:sp>
        <p:nvSpPr>
          <p:cNvPr id="28" name="object 27">
            <a:extLst>
              <a:ext uri="{FF2B5EF4-FFF2-40B4-BE49-F238E27FC236}">
                <a16:creationId xmlns:a16="http://schemas.microsoft.com/office/drawing/2014/main" id="{ABBACD87-DCD4-4117-AFD3-926F8CE99B1E}"/>
              </a:ext>
            </a:extLst>
          </p:cNvPr>
          <p:cNvSpPr/>
          <p:nvPr/>
        </p:nvSpPr>
        <p:spPr>
          <a:xfrm>
            <a:off x="8141350" y="7980449"/>
            <a:ext cx="13335" cy="0"/>
          </a:xfrm>
          <a:custGeom>
            <a:avLst/>
            <a:gdLst/>
            <a:ahLst/>
            <a:cxnLst/>
            <a:rect l="l" t="t" r="r" b="b"/>
            <a:pathLst>
              <a:path w="13334">
                <a:moveTo>
                  <a:pt x="0" y="0"/>
                </a:moveTo>
                <a:lnTo>
                  <a:pt x="12726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3" name="object 30">
            <a:extLst>
              <a:ext uri="{FF2B5EF4-FFF2-40B4-BE49-F238E27FC236}">
                <a16:creationId xmlns:a16="http://schemas.microsoft.com/office/drawing/2014/main" id="{B58B5A92-853E-C173-89EE-6C756DC8AC65}"/>
              </a:ext>
            </a:extLst>
          </p:cNvPr>
          <p:cNvSpPr/>
          <p:nvPr/>
        </p:nvSpPr>
        <p:spPr>
          <a:xfrm>
            <a:off x="8136842" y="8201914"/>
            <a:ext cx="17780" cy="0"/>
          </a:xfrm>
          <a:custGeom>
            <a:avLst/>
            <a:gdLst/>
            <a:ahLst/>
            <a:cxnLst/>
            <a:rect l="l" t="t" r="r" b="b"/>
            <a:pathLst>
              <a:path w="17780">
                <a:moveTo>
                  <a:pt x="0" y="0"/>
                </a:moveTo>
                <a:lnTo>
                  <a:pt x="17233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4" name="object 33">
            <a:extLst>
              <a:ext uri="{FF2B5EF4-FFF2-40B4-BE49-F238E27FC236}">
                <a16:creationId xmlns:a16="http://schemas.microsoft.com/office/drawing/2014/main" id="{E06B05C1-D86F-0B81-6CBA-B4A31C39B2F3}"/>
              </a:ext>
            </a:extLst>
          </p:cNvPr>
          <p:cNvSpPr/>
          <p:nvPr/>
        </p:nvSpPr>
        <p:spPr>
          <a:xfrm>
            <a:off x="8132745" y="8423380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30" y="0"/>
                </a:lnTo>
              </a:path>
            </a:pathLst>
          </a:custGeom>
          <a:ln w="127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object 202">
            <a:extLst>
              <a:ext uri="{FF2B5EF4-FFF2-40B4-BE49-F238E27FC236}">
                <a16:creationId xmlns:a16="http://schemas.microsoft.com/office/drawing/2014/main" id="{B29C3B18-7092-0A3B-FEB4-6D19DCF5A5D5}"/>
              </a:ext>
            </a:extLst>
          </p:cNvPr>
          <p:cNvSpPr txBox="1"/>
          <p:nvPr/>
        </p:nvSpPr>
        <p:spPr>
          <a:xfrm>
            <a:off x="3941138" y="6329445"/>
            <a:ext cx="1669554" cy="25263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1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キャンパスツアー③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44" name="object 202">
            <a:extLst>
              <a:ext uri="{FF2B5EF4-FFF2-40B4-BE49-F238E27FC236}">
                <a16:creationId xmlns:a16="http://schemas.microsoft.com/office/drawing/2014/main" id="{490EB44B-0F83-5856-483D-CEC663F52452}"/>
              </a:ext>
            </a:extLst>
          </p:cNvPr>
          <p:cNvSpPr txBox="1"/>
          <p:nvPr/>
        </p:nvSpPr>
        <p:spPr>
          <a:xfrm>
            <a:off x="3925379" y="7706964"/>
            <a:ext cx="1669554" cy="25263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1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キャンパスツアー④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3" name="object 202">
            <a:extLst>
              <a:ext uri="{FF2B5EF4-FFF2-40B4-BE49-F238E27FC236}">
                <a16:creationId xmlns:a16="http://schemas.microsoft.com/office/drawing/2014/main" id="{5BC6F492-D39D-3569-FA15-97A3DB7A614B}"/>
              </a:ext>
            </a:extLst>
          </p:cNvPr>
          <p:cNvSpPr txBox="1"/>
          <p:nvPr/>
        </p:nvSpPr>
        <p:spPr>
          <a:xfrm>
            <a:off x="3964343" y="6526313"/>
            <a:ext cx="1803779" cy="545021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>
              <a:lnSpc>
                <a:spcPts val="900"/>
              </a:lnSpc>
            </a:pP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時間　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③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13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3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 ～ 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4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終了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※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出発地点は、右ページにある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  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案内図をご覧ください。</a:t>
            </a:r>
          </a:p>
        </p:txBody>
      </p:sp>
      <p:sp>
        <p:nvSpPr>
          <p:cNvPr id="5" name="object 202">
            <a:extLst>
              <a:ext uri="{FF2B5EF4-FFF2-40B4-BE49-F238E27FC236}">
                <a16:creationId xmlns:a16="http://schemas.microsoft.com/office/drawing/2014/main" id="{2B305BF8-A215-2AE4-EC56-F96FD5C7C23A}"/>
              </a:ext>
            </a:extLst>
          </p:cNvPr>
          <p:cNvSpPr txBox="1"/>
          <p:nvPr/>
        </p:nvSpPr>
        <p:spPr>
          <a:xfrm>
            <a:off x="4009173" y="7897723"/>
            <a:ext cx="1803779" cy="545021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>
              <a:lnSpc>
                <a:spcPts val="900"/>
              </a:lnSpc>
            </a:pP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時間　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④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14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3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 ～ 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15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終了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※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出発地点は、右ページにある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  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案内図をご覧ください。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ABF1D4-7F28-F7BA-EB2F-B8D242BE1B8A}"/>
              </a:ext>
            </a:extLst>
          </p:cNvPr>
          <p:cNvSpPr/>
          <p:nvPr/>
        </p:nvSpPr>
        <p:spPr>
          <a:xfrm>
            <a:off x="939731" y="10067563"/>
            <a:ext cx="6414514" cy="663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object 169">
            <a:extLst>
              <a:ext uri="{FF2B5EF4-FFF2-40B4-BE49-F238E27FC236}">
                <a16:creationId xmlns:a16="http://schemas.microsoft.com/office/drawing/2014/main" id="{A835C3A7-8E0C-7231-C841-2ADC1067EAC4}"/>
              </a:ext>
            </a:extLst>
          </p:cNvPr>
          <p:cNvSpPr txBox="1"/>
          <p:nvPr/>
        </p:nvSpPr>
        <p:spPr>
          <a:xfrm>
            <a:off x="1056537" y="10135113"/>
            <a:ext cx="6106263" cy="229550"/>
          </a:xfrm>
          <a:prstGeom prst="rect">
            <a:avLst/>
          </a:prstGeom>
          <a:ln w="3175"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学食無料体験・・・</a:t>
            </a:r>
            <a:r>
              <a:rPr lang="en-US" altLang="ja-JP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11:30</a:t>
            </a:r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15:00</a:t>
            </a:r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L.O. 14:30</a:t>
            </a:r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＠東館</a:t>
            </a:r>
            <a:r>
              <a:rPr lang="en-US" altLang="ja-JP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 学生食堂</a:t>
            </a:r>
            <a:endParaRPr lang="en-US" altLang="ja-JP" sz="1400" b="1" dirty="0">
              <a:solidFill>
                <a:srgbClr val="00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object 169">
            <a:extLst>
              <a:ext uri="{FF2B5EF4-FFF2-40B4-BE49-F238E27FC236}">
                <a16:creationId xmlns:a16="http://schemas.microsoft.com/office/drawing/2014/main" id="{874F2F03-4229-9BCD-EAEF-7973DF95BAB0}"/>
              </a:ext>
            </a:extLst>
          </p:cNvPr>
          <p:cNvSpPr txBox="1"/>
          <p:nvPr/>
        </p:nvSpPr>
        <p:spPr>
          <a:xfrm>
            <a:off x="1056537" y="10422882"/>
            <a:ext cx="6106263" cy="229550"/>
          </a:xfrm>
          <a:prstGeom prst="rect">
            <a:avLst/>
          </a:prstGeom>
          <a:ln w="3175"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アイスキャンディ配布・・・</a:t>
            </a:r>
            <a:r>
              <a:rPr lang="en-US" altLang="ja-JP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 ＠東館</a:t>
            </a:r>
            <a:r>
              <a:rPr lang="en-US" altLang="ja-JP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 学生食堂　（なくなり次第終了）　</a:t>
            </a:r>
            <a:endParaRPr lang="en-US" altLang="ja-JP" sz="1400" b="1" dirty="0">
              <a:solidFill>
                <a:srgbClr val="00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39731" y="1589898"/>
            <a:ext cx="2744569" cy="1987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spcBef>
                <a:spcPts val="765"/>
              </a:spcBef>
            </a:pPr>
            <a:r>
              <a:rPr lang="ja-JP" altLang="en-US" sz="12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学部・学科</a:t>
            </a:r>
            <a:r>
              <a:rPr lang="ja-JP" altLang="en-US" sz="1200" b="1" spc="175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ガ</a:t>
            </a:r>
            <a:r>
              <a:rPr lang="ja-JP" altLang="en-US" sz="1200" b="1" spc="165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イ</a:t>
            </a:r>
            <a:r>
              <a:rPr lang="ja-JP" altLang="en-US" sz="1200" b="1" spc="175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ダ</a:t>
            </a:r>
            <a:r>
              <a:rPr lang="ja-JP" altLang="en-US" sz="120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ンス　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10</a:t>
            </a:r>
            <a:r>
              <a:rPr lang="ja-JP" altLang="en-US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00 </a:t>
            </a:r>
            <a:r>
              <a:rPr lang="ja-JP" altLang="en-US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 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10</a:t>
            </a:r>
            <a:r>
              <a:rPr lang="ja-JP" altLang="en-US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30</a:t>
            </a:r>
          </a:p>
        </p:txBody>
      </p:sp>
      <p:sp>
        <p:nvSpPr>
          <p:cNvPr id="168" name="object 164">
            <a:extLst>
              <a:ext uri="{FF2B5EF4-FFF2-40B4-BE49-F238E27FC236}">
                <a16:creationId xmlns:a16="http://schemas.microsoft.com/office/drawing/2014/main" id="{99345AA5-1923-4931-9057-67978B04E2EF}"/>
              </a:ext>
            </a:extLst>
          </p:cNvPr>
          <p:cNvSpPr txBox="1"/>
          <p:nvPr/>
        </p:nvSpPr>
        <p:spPr>
          <a:xfrm>
            <a:off x="1049396" y="1823189"/>
            <a:ext cx="2744569" cy="4283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ja-JP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ja-JP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C202 </a:t>
            </a:r>
            <a:r>
              <a:rPr lang="ja-JP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理学療法学科　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C203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児童発達学科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lang="ja-JP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C302</a:t>
            </a:r>
            <a:r>
              <a:rPr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人間福祉学科</a:t>
            </a:r>
            <a:r>
              <a:rPr lang="ja-JP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　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C303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心理学科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東</a:t>
            </a:r>
            <a:r>
              <a:rPr lang="ja-JP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  </a:t>
            </a: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館</a:t>
            </a:r>
            <a:r>
              <a:rPr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ja-JP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E203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作業療法学科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941747" y="2421954"/>
            <a:ext cx="2783390" cy="31418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sz="1250" b="1" spc="180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入試</a:t>
            </a:r>
            <a:r>
              <a:rPr sz="1250" b="1" spc="175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ガ</a:t>
            </a:r>
            <a:r>
              <a:rPr sz="1250" b="1" spc="165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イ</a:t>
            </a:r>
            <a:r>
              <a:rPr sz="1250" b="1" spc="175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ダ</a:t>
            </a:r>
            <a:r>
              <a:rPr sz="1250" b="1" spc="170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ンス</a:t>
            </a:r>
            <a:r>
              <a:rPr lang="en-US" sz="125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4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 </a:t>
            </a:r>
            <a:r>
              <a:rPr sz="1500" b="1" spc="-17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</a:t>
            </a:r>
            <a:r>
              <a:rPr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</a:t>
            </a:r>
            <a:endParaRPr sz="1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4" name="object 164">
            <a:extLst>
              <a:ext uri="{FF2B5EF4-FFF2-40B4-BE49-F238E27FC236}">
                <a16:creationId xmlns:a16="http://schemas.microsoft.com/office/drawing/2014/main" id="{83A0C5FB-61E7-ABB0-F409-D71ADEC52CEE}"/>
              </a:ext>
            </a:extLst>
          </p:cNvPr>
          <p:cNvSpPr txBox="1"/>
          <p:nvPr/>
        </p:nvSpPr>
        <p:spPr>
          <a:xfrm>
            <a:off x="1137547" y="2770554"/>
            <a:ext cx="2599261" cy="1166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※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学部・学科ガイダンスの各教室にて実施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38" name="object 209">
            <a:extLst>
              <a:ext uri="{FF2B5EF4-FFF2-40B4-BE49-F238E27FC236}">
                <a16:creationId xmlns:a16="http://schemas.microsoft.com/office/drawing/2014/main" id="{9228D004-F029-E8E8-AC0F-B87045A4BFE4}"/>
              </a:ext>
            </a:extLst>
          </p:cNvPr>
          <p:cNvSpPr txBox="1"/>
          <p:nvPr/>
        </p:nvSpPr>
        <p:spPr>
          <a:xfrm>
            <a:off x="970548" y="4975787"/>
            <a:ext cx="2881630" cy="31290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940"/>
              </a:spcBef>
            </a:pPr>
            <a:r>
              <a:rPr sz="1875" b="1" spc="254" baseline="-4444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サー</a:t>
            </a:r>
            <a:r>
              <a:rPr sz="1875" b="1" spc="240" baseline="-4444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ク</a:t>
            </a:r>
            <a:r>
              <a:rPr sz="1875" b="1" spc="254" baseline="-4444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ル</a:t>
            </a:r>
            <a:r>
              <a:rPr sz="1875" b="1" spc="262" baseline="-4444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発</a:t>
            </a:r>
            <a:r>
              <a:rPr sz="1875" b="1" spc="75" baseline="-4444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表</a:t>
            </a:r>
            <a:r>
              <a:rPr sz="1875" b="1" spc="382" baseline="-4444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000" b="1" spc="-6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000" b="1" spc="-6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ja-JP" altLang="en-US" sz="1000" b="1" spc="-6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000" b="1" spc="-6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sz="1000" b="1" spc="-6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</a:t>
            </a:r>
            <a:r>
              <a:rPr sz="1000" b="1" spc="-6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000" b="1" spc="-12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</a:t>
            </a:r>
            <a:r>
              <a:rPr lang="ja-JP" altLang="en-US" sz="1000" b="1" spc="-12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＠東館</a:t>
            </a:r>
            <a:r>
              <a:rPr lang="en-US" altLang="ja-JP" sz="1000" b="1" spc="-12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ja-JP" altLang="en-US" sz="1000" b="1" spc="-12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en-US" altLang="ja-JP" sz="1000" b="1" spc="-12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ja-JP" altLang="en-US" sz="1000" b="1" spc="-12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アトリウム</a:t>
            </a:r>
            <a:endParaRPr sz="11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39" name="object 209">
            <a:extLst>
              <a:ext uri="{FF2B5EF4-FFF2-40B4-BE49-F238E27FC236}">
                <a16:creationId xmlns:a16="http://schemas.microsoft.com/office/drawing/2014/main" id="{5E88905C-429B-D3DA-86D0-69B6EB6A2F50}"/>
              </a:ext>
            </a:extLst>
          </p:cNvPr>
          <p:cNvSpPr txBox="1"/>
          <p:nvPr/>
        </p:nvSpPr>
        <p:spPr>
          <a:xfrm>
            <a:off x="1056449" y="5267728"/>
            <a:ext cx="2881630" cy="25904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940"/>
              </a:spcBef>
            </a:pPr>
            <a:r>
              <a:rPr lang="ja-JP" altLang="en-US" sz="900" b="1" spc="-12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ふじみ野キャンパスのサークル団体による発表を行います</a:t>
            </a:r>
            <a:endParaRPr sz="105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36" name="object 164">
            <a:extLst>
              <a:ext uri="{FF2B5EF4-FFF2-40B4-BE49-F238E27FC236}">
                <a16:creationId xmlns:a16="http://schemas.microsoft.com/office/drawing/2014/main" id="{8D8A8F13-8100-D97B-2627-EC86E8554C79}"/>
              </a:ext>
            </a:extLst>
          </p:cNvPr>
          <p:cNvSpPr txBox="1"/>
          <p:nvPr/>
        </p:nvSpPr>
        <p:spPr>
          <a:xfrm>
            <a:off x="945069" y="6407481"/>
            <a:ext cx="2744569" cy="1987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spcBef>
                <a:spcPts val="765"/>
              </a:spcBef>
            </a:pPr>
            <a:r>
              <a:rPr lang="ja-JP" altLang="en-US" sz="12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学部・学科</a:t>
            </a:r>
            <a:r>
              <a:rPr lang="ja-JP" altLang="en-US" sz="1200" b="1" spc="175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ガ</a:t>
            </a:r>
            <a:r>
              <a:rPr lang="ja-JP" altLang="en-US" sz="1200" b="1" spc="165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イ</a:t>
            </a:r>
            <a:r>
              <a:rPr lang="ja-JP" altLang="en-US" sz="1200" b="1" spc="175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ダ</a:t>
            </a:r>
            <a:r>
              <a:rPr lang="ja-JP" altLang="en-US" sz="120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ンス　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13</a:t>
            </a:r>
            <a:r>
              <a:rPr lang="ja-JP" altLang="en-US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30 </a:t>
            </a:r>
            <a:r>
              <a:rPr lang="ja-JP" altLang="en-US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 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14</a:t>
            </a:r>
            <a:r>
              <a:rPr lang="ja-JP" altLang="en-US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0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00</a:t>
            </a:r>
          </a:p>
        </p:txBody>
      </p:sp>
      <p:sp>
        <p:nvSpPr>
          <p:cNvPr id="239" name="object 164">
            <a:extLst>
              <a:ext uri="{FF2B5EF4-FFF2-40B4-BE49-F238E27FC236}">
                <a16:creationId xmlns:a16="http://schemas.microsoft.com/office/drawing/2014/main" id="{4AFAA6B3-553C-7516-FA2D-29D76E242DB8}"/>
              </a:ext>
            </a:extLst>
          </p:cNvPr>
          <p:cNvSpPr txBox="1"/>
          <p:nvPr/>
        </p:nvSpPr>
        <p:spPr>
          <a:xfrm>
            <a:off x="980293" y="6642446"/>
            <a:ext cx="2744569" cy="4283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ja-JP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ja-JP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C202 </a:t>
            </a:r>
            <a:r>
              <a:rPr lang="ja-JP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理学療法学科　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C203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児童発達学科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lang="ja-JP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C302</a:t>
            </a:r>
            <a:r>
              <a:rPr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 err="1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人間福祉学科</a:t>
            </a:r>
            <a:r>
              <a:rPr lang="ja-JP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　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C303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心理学科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東</a:t>
            </a:r>
            <a:r>
              <a:rPr lang="ja-JP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  </a:t>
            </a: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館</a:t>
            </a:r>
            <a:r>
              <a:rPr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ja-JP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E203</a:t>
            </a:r>
            <a:r>
              <a:rPr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作業療法学科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38" name="object 202">
            <a:extLst>
              <a:ext uri="{FF2B5EF4-FFF2-40B4-BE49-F238E27FC236}">
                <a16:creationId xmlns:a16="http://schemas.microsoft.com/office/drawing/2014/main" id="{1A6E39DB-4AC4-F301-49AE-E179B2C7D940}"/>
              </a:ext>
            </a:extLst>
          </p:cNvPr>
          <p:cNvSpPr txBox="1"/>
          <p:nvPr/>
        </p:nvSpPr>
        <p:spPr>
          <a:xfrm>
            <a:off x="914523" y="7221789"/>
            <a:ext cx="2783390" cy="31418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sz="1250" b="1" spc="180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入試</a:t>
            </a:r>
            <a:r>
              <a:rPr sz="1250" b="1" spc="175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ガ</a:t>
            </a:r>
            <a:r>
              <a:rPr sz="1250" b="1" spc="165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イ</a:t>
            </a:r>
            <a:r>
              <a:rPr sz="1250" b="1" spc="175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ダ</a:t>
            </a:r>
            <a:r>
              <a:rPr sz="1250" b="1" spc="170" dirty="0" err="1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ンス</a:t>
            </a:r>
            <a:r>
              <a:rPr lang="en-US" sz="125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4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 </a:t>
            </a:r>
            <a:r>
              <a:rPr sz="1500" b="1" spc="-17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</a:t>
            </a:r>
            <a:r>
              <a:rPr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4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0</a:t>
            </a:r>
            <a:endParaRPr sz="1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49" name="object 164">
            <a:extLst>
              <a:ext uri="{FF2B5EF4-FFF2-40B4-BE49-F238E27FC236}">
                <a16:creationId xmlns:a16="http://schemas.microsoft.com/office/drawing/2014/main" id="{51387F63-31C4-F75A-A5B9-3DDD40B8B91E}"/>
              </a:ext>
            </a:extLst>
          </p:cNvPr>
          <p:cNvSpPr txBox="1"/>
          <p:nvPr/>
        </p:nvSpPr>
        <p:spPr>
          <a:xfrm>
            <a:off x="1009717" y="7588166"/>
            <a:ext cx="2207447" cy="1166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※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学部・学科ガイダンスの各教室にて実施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52" name="object 202">
            <a:extLst>
              <a:ext uri="{FF2B5EF4-FFF2-40B4-BE49-F238E27FC236}">
                <a16:creationId xmlns:a16="http://schemas.microsoft.com/office/drawing/2014/main" id="{53796FDD-91C8-F4C4-52C6-E6FDF22B6E58}"/>
              </a:ext>
            </a:extLst>
          </p:cNvPr>
          <p:cNvSpPr txBox="1"/>
          <p:nvPr/>
        </p:nvSpPr>
        <p:spPr>
          <a:xfrm>
            <a:off x="3925379" y="2663409"/>
            <a:ext cx="1669554" cy="25263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1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キャンパスツアー①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53" name="object 202">
            <a:extLst>
              <a:ext uri="{FF2B5EF4-FFF2-40B4-BE49-F238E27FC236}">
                <a16:creationId xmlns:a16="http://schemas.microsoft.com/office/drawing/2014/main" id="{6B20CE62-ED44-2791-75F6-3C8374B8EB46}"/>
              </a:ext>
            </a:extLst>
          </p:cNvPr>
          <p:cNvSpPr txBox="1"/>
          <p:nvPr/>
        </p:nvSpPr>
        <p:spPr>
          <a:xfrm>
            <a:off x="4014620" y="2849053"/>
            <a:ext cx="1803779" cy="545021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>
              <a:lnSpc>
                <a:spcPts val="900"/>
              </a:lnSpc>
            </a:pP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時間　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①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5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 ～ 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11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2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終了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※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出発地点は、右ページにある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  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案内図をご覧ください。</a:t>
            </a:r>
          </a:p>
        </p:txBody>
      </p:sp>
      <p:sp>
        <p:nvSpPr>
          <p:cNvPr id="7" name="object 202">
            <a:extLst>
              <a:ext uri="{FF2B5EF4-FFF2-40B4-BE49-F238E27FC236}">
                <a16:creationId xmlns:a16="http://schemas.microsoft.com/office/drawing/2014/main" id="{B57953B0-A855-7B15-5B0F-F73070D8A9DD}"/>
              </a:ext>
            </a:extLst>
          </p:cNvPr>
          <p:cNvSpPr txBox="1"/>
          <p:nvPr/>
        </p:nvSpPr>
        <p:spPr>
          <a:xfrm>
            <a:off x="963174" y="3086145"/>
            <a:ext cx="2783390" cy="31418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25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講義</a:t>
            </a:r>
            <a:r>
              <a:rPr lang="en-US" altLang="ja-JP" sz="125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LIVE</a:t>
            </a:r>
            <a:r>
              <a:rPr lang="en-US" sz="125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10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17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</a:t>
            </a:r>
            <a:r>
              <a:rPr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ja-JP"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11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45</a:t>
            </a:r>
            <a:endParaRPr sz="1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9" name="object 164">
            <a:extLst>
              <a:ext uri="{FF2B5EF4-FFF2-40B4-BE49-F238E27FC236}">
                <a16:creationId xmlns:a16="http://schemas.microsoft.com/office/drawing/2014/main" id="{1DB9FC9C-78CE-2971-CA3E-58A8E323EE07}"/>
              </a:ext>
            </a:extLst>
          </p:cNvPr>
          <p:cNvSpPr txBox="1"/>
          <p:nvPr/>
        </p:nvSpPr>
        <p:spPr>
          <a:xfrm>
            <a:off x="1123585" y="3434333"/>
            <a:ext cx="2450030" cy="42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C202 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理学療法学科　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児童発達学科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C302</a:t>
            </a:r>
            <a:r>
              <a:rPr lang="zh-TW" altLang="en-US"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人間福祉学科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　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心理学科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東　  館</a:t>
            </a:r>
            <a:r>
              <a:rPr lang="zh-TW" altLang="en-US"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E203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作業療法学科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12" name="object 170">
            <a:extLst>
              <a:ext uri="{FF2B5EF4-FFF2-40B4-BE49-F238E27FC236}">
                <a16:creationId xmlns:a16="http://schemas.microsoft.com/office/drawing/2014/main" id="{816FB092-98F2-38DE-CBA1-4BEAACF3B247}"/>
              </a:ext>
            </a:extLst>
          </p:cNvPr>
          <p:cNvSpPr/>
          <p:nvPr/>
        </p:nvSpPr>
        <p:spPr>
          <a:xfrm>
            <a:off x="953647" y="3883357"/>
            <a:ext cx="2984432" cy="71807"/>
          </a:xfrm>
          <a:custGeom>
            <a:avLst/>
            <a:gdLst/>
            <a:ahLst/>
            <a:cxnLst/>
            <a:rect l="l" t="t" r="r" b="b"/>
            <a:pathLst>
              <a:path w="2890520" h="426085">
                <a:moveTo>
                  <a:pt x="2890405" y="425856"/>
                </a:moveTo>
                <a:lnTo>
                  <a:pt x="0" y="425856"/>
                </a:lnTo>
                <a:lnTo>
                  <a:pt x="0" y="0"/>
                </a:lnTo>
                <a:lnTo>
                  <a:pt x="2890405" y="0"/>
                </a:lnTo>
                <a:lnTo>
                  <a:pt x="2890405" y="42585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5" name="object 170">
            <a:extLst>
              <a:ext uri="{FF2B5EF4-FFF2-40B4-BE49-F238E27FC236}">
                <a16:creationId xmlns:a16="http://schemas.microsoft.com/office/drawing/2014/main" id="{EBB8647E-DB33-85C5-DE87-0038891B0781}"/>
              </a:ext>
            </a:extLst>
          </p:cNvPr>
          <p:cNvSpPr/>
          <p:nvPr/>
        </p:nvSpPr>
        <p:spPr>
          <a:xfrm>
            <a:off x="952405" y="4200387"/>
            <a:ext cx="2984432" cy="125665"/>
          </a:xfrm>
          <a:custGeom>
            <a:avLst/>
            <a:gdLst/>
            <a:ahLst/>
            <a:cxnLst/>
            <a:rect l="l" t="t" r="r" b="b"/>
            <a:pathLst>
              <a:path w="2890520" h="426085">
                <a:moveTo>
                  <a:pt x="2890405" y="425856"/>
                </a:moveTo>
                <a:lnTo>
                  <a:pt x="0" y="425856"/>
                </a:lnTo>
                <a:lnTo>
                  <a:pt x="0" y="0"/>
                </a:lnTo>
                <a:lnTo>
                  <a:pt x="2890405" y="0"/>
                </a:lnTo>
                <a:lnTo>
                  <a:pt x="2890405" y="42585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6" name="object 202">
            <a:extLst>
              <a:ext uri="{FF2B5EF4-FFF2-40B4-BE49-F238E27FC236}">
                <a16:creationId xmlns:a16="http://schemas.microsoft.com/office/drawing/2014/main" id="{30964F88-24F2-BB77-4700-3B7DE6270BCD}"/>
              </a:ext>
            </a:extLst>
          </p:cNvPr>
          <p:cNvSpPr txBox="1"/>
          <p:nvPr/>
        </p:nvSpPr>
        <p:spPr>
          <a:xfrm>
            <a:off x="939186" y="4014281"/>
            <a:ext cx="2783389" cy="31418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25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ミニレポート作成</a:t>
            </a:r>
            <a:r>
              <a:rPr lang="en-US" sz="125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55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17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</a:t>
            </a:r>
            <a:r>
              <a:rPr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12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20</a:t>
            </a:r>
            <a:endParaRPr sz="1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28" name="object 164">
            <a:extLst>
              <a:ext uri="{FF2B5EF4-FFF2-40B4-BE49-F238E27FC236}">
                <a16:creationId xmlns:a16="http://schemas.microsoft.com/office/drawing/2014/main" id="{21478CB0-8E8F-ABE0-904E-47405BA1EFC7}"/>
              </a:ext>
            </a:extLst>
          </p:cNvPr>
          <p:cNvSpPr txBox="1"/>
          <p:nvPr/>
        </p:nvSpPr>
        <p:spPr>
          <a:xfrm>
            <a:off x="987272" y="4362245"/>
            <a:ext cx="2438942" cy="42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lang="ja-JP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中央館２階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児童発達学科</a:t>
            </a: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C302</a:t>
            </a:r>
            <a:r>
              <a:rPr lang="zh-TW" altLang="en-US"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人間福祉学科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　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心理学科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en-US" altLang="ja-JP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※</a:t>
            </a:r>
            <a:r>
              <a:rPr lang="ja-JP" altLang="en-US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人間学部のみ。講義</a:t>
            </a:r>
            <a:r>
              <a:rPr lang="en-US" altLang="ja-JP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LIVE</a:t>
            </a:r>
            <a:r>
              <a:rPr lang="ja-JP" altLang="en-US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未受講の方は参加できません。</a:t>
            </a:r>
            <a:endParaRPr lang="zh-TW" altLang="en-US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30" name="object 202">
            <a:extLst>
              <a:ext uri="{FF2B5EF4-FFF2-40B4-BE49-F238E27FC236}">
                <a16:creationId xmlns:a16="http://schemas.microsoft.com/office/drawing/2014/main" id="{6AABE1B6-8DCB-12EE-F07A-C0A773978803}"/>
              </a:ext>
            </a:extLst>
          </p:cNvPr>
          <p:cNvSpPr txBox="1"/>
          <p:nvPr/>
        </p:nvSpPr>
        <p:spPr>
          <a:xfrm>
            <a:off x="939187" y="7917040"/>
            <a:ext cx="2783390" cy="31418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25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講義</a:t>
            </a:r>
            <a:r>
              <a:rPr lang="en-US" altLang="ja-JP" sz="125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LIVE</a:t>
            </a:r>
            <a:r>
              <a:rPr lang="en-US" sz="125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4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40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17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</a:t>
            </a:r>
            <a:r>
              <a:rPr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ja-JP"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15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15</a:t>
            </a:r>
            <a:endParaRPr sz="1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31" name="object 164">
            <a:extLst>
              <a:ext uri="{FF2B5EF4-FFF2-40B4-BE49-F238E27FC236}">
                <a16:creationId xmlns:a16="http://schemas.microsoft.com/office/drawing/2014/main" id="{6DFB7EC5-BF9E-030C-AB9C-175AFB844777}"/>
              </a:ext>
            </a:extLst>
          </p:cNvPr>
          <p:cNvSpPr txBox="1"/>
          <p:nvPr/>
        </p:nvSpPr>
        <p:spPr>
          <a:xfrm>
            <a:off x="1099598" y="8265228"/>
            <a:ext cx="2450030" cy="42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C202 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理学療法学科　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児童発達学科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C302</a:t>
            </a:r>
            <a:r>
              <a:rPr lang="zh-TW" altLang="en-US"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人間福祉学科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　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心理学科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東　  館</a:t>
            </a:r>
            <a:r>
              <a:rPr lang="zh-TW" altLang="en-US"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8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E203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作業療法学科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32" name="object 170">
            <a:extLst>
              <a:ext uri="{FF2B5EF4-FFF2-40B4-BE49-F238E27FC236}">
                <a16:creationId xmlns:a16="http://schemas.microsoft.com/office/drawing/2014/main" id="{84F5FF8E-CD12-C176-D250-0AF9744E0EBB}"/>
              </a:ext>
            </a:extLst>
          </p:cNvPr>
          <p:cNvSpPr/>
          <p:nvPr/>
        </p:nvSpPr>
        <p:spPr>
          <a:xfrm>
            <a:off x="939187" y="8683254"/>
            <a:ext cx="2998892" cy="122615"/>
          </a:xfrm>
          <a:custGeom>
            <a:avLst/>
            <a:gdLst/>
            <a:ahLst/>
            <a:cxnLst/>
            <a:rect l="l" t="t" r="r" b="b"/>
            <a:pathLst>
              <a:path w="2890520" h="426085">
                <a:moveTo>
                  <a:pt x="2890405" y="425856"/>
                </a:moveTo>
                <a:lnTo>
                  <a:pt x="0" y="425856"/>
                </a:lnTo>
                <a:lnTo>
                  <a:pt x="0" y="0"/>
                </a:lnTo>
                <a:lnTo>
                  <a:pt x="2890405" y="0"/>
                </a:lnTo>
                <a:lnTo>
                  <a:pt x="2890405" y="42585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5" name="object 170">
            <a:extLst>
              <a:ext uri="{FF2B5EF4-FFF2-40B4-BE49-F238E27FC236}">
                <a16:creationId xmlns:a16="http://schemas.microsoft.com/office/drawing/2014/main" id="{16B65A2D-29BB-1923-E6B2-4AC938980DA7}"/>
              </a:ext>
            </a:extLst>
          </p:cNvPr>
          <p:cNvSpPr/>
          <p:nvPr/>
        </p:nvSpPr>
        <p:spPr>
          <a:xfrm>
            <a:off x="942913" y="8997814"/>
            <a:ext cx="2998892" cy="122615"/>
          </a:xfrm>
          <a:custGeom>
            <a:avLst/>
            <a:gdLst/>
            <a:ahLst/>
            <a:cxnLst/>
            <a:rect l="l" t="t" r="r" b="b"/>
            <a:pathLst>
              <a:path w="2890520" h="426085">
                <a:moveTo>
                  <a:pt x="2890405" y="425856"/>
                </a:moveTo>
                <a:lnTo>
                  <a:pt x="0" y="425856"/>
                </a:lnTo>
                <a:lnTo>
                  <a:pt x="0" y="0"/>
                </a:lnTo>
                <a:lnTo>
                  <a:pt x="2890405" y="0"/>
                </a:lnTo>
                <a:lnTo>
                  <a:pt x="2890405" y="42585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7" name="object 202">
            <a:extLst>
              <a:ext uri="{FF2B5EF4-FFF2-40B4-BE49-F238E27FC236}">
                <a16:creationId xmlns:a16="http://schemas.microsoft.com/office/drawing/2014/main" id="{43E7D64C-3F09-EF72-6AA1-7C42ED4F4432}"/>
              </a:ext>
            </a:extLst>
          </p:cNvPr>
          <p:cNvSpPr txBox="1"/>
          <p:nvPr/>
        </p:nvSpPr>
        <p:spPr>
          <a:xfrm>
            <a:off x="941535" y="8786060"/>
            <a:ext cx="2910642" cy="31418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25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ミニレポート作成</a:t>
            </a:r>
            <a:r>
              <a:rPr lang="en-US" sz="1250" b="1" spc="17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</a:t>
            </a:r>
            <a:r>
              <a:rPr 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5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25</a:t>
            </a:r>
            <a:r>
              <a:rPr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sz="1500" b="1" spc="-17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～</a:t>
            </a:r>
            <a:r>
              <a:rPr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sz="1500" b="1" spc="-82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15</a:t>
            </a:r>
            <a:r>
              <a:rPr lang="ja-JP" altLang="en-US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：</a:t>
            </a:r>
            <a:r>
              <a:rPr lang="en-US" altLang="ja-JP" sz="1500" b="1" spc="-89" baseline="555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50</a:t>
            </a:r>
            <a:endParaRPr sz="1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40" name="object 164">
            <a:extLst>
              <a:ext uri="{FF2B5EF4-FFF2-40B4-BE49-F238E27FC236}">
                <a16:creationId xmlns:a16="http://schemas.microsoft.com/office/drawing/2014/main" id="{452CF89B-2016-3EE2-39F2-FFE499E94A3C}"/>
              </a:ext>
            </a:extLst>
          </p:cNvPr>
          <p:cNvSpPr txBox="1"/>
          <p:nvPr/>
        </p:nvSpPr>
        <p:spPr>
          <a:xfrm>
            <a:off x="989620" y="9134023"/>
            <a:ext cx="2438942" cy="4244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3970" rIns="0" bIns="0" rtlCol="0">
            <a:spAutoFit/>
          </a:bodyPr>
          <a:lstStyle/>
          <a:p>
            <a:pPr marL="86995">
              <a:lnSpc>
                <a:spcPts val="800"/>
              </a:lnSpc>
              <a:spcBef>
                <a:spcPts val="765"/>
              </a:spcBef>
            </a:pPr>
            <a:r>
              <a:rPr lang="ja-JP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中央館２階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C203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児童発達学科</a:t>
            </a: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中央館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3</a:t>
            </a:r>
            <a:r>
              <a:rPr lang="zh-TW" altLang="en-US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階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C302</a:t>
            </a:r>
            <a:r>
              <a:rPr lang="zh-TW" altLang="en-US" sz="800" b="1" spc="-40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人間福祉学科</a:t>
            </a:r>
            <a:r>
              <a:rPr lang="zh-TW" altLang="en-US" sz="800" b="1" spc="-8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　　 </a:t>
            </a:r>
            <a:r>
              <a:rPr lang="en-US" altLang="zh-TW" sz="800" b="1" spc="-7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C303</a:t>
            </a:r>
            <a:r>
              <a:rPr lang="zh-TW" altLang="en-US" sz="800" b="1" spc="-3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 </a:t>
            </a:r>
            <a:r>
              <a:rPr lang="zh-TW" altLang="en-US" sz="800" b="1" spc="-105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心理学科</a:t>
            </a: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86995">
              <a:lnSpc>
                <a:spcPts val="800"/>
              </a:lnSpc>
              <a:spcBef>
                <a:spcPts val="440"/>
              </a:spcBef>
            </a:pPr>
            <a:r>
              <a:rPr lang="en-US" altLang="ja-JP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※</a:t>
            </a:r>
            <a:r>
              <a:rPr lang="ja-JP" altLang="en-US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人間学部のみ。講義</a:t>
            </a:r>
            <a:r>
              <a:rPr lang="en-US" altLang="ja-JP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LIVE</a:t>
            </a:r>
            <a:r>
              <a:rPr lang="ja-JP" altLang="en-US" sz="800" b="1" spc="-105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未受講の方は参加できません。</a:t>
            </a:r>
            <a:endParaRPr lang="zh-TW" altLang="en-US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41" name="object 202">
            <a:extLst>
              <a:ext uri="{FF2B5EF4-FFF2-40B4-BE49-F238E27FC236}">
                <a16:creationId xmlns:a16="http://schemas.microsoft.com/office/drawing/2014/main" id="{1F6CFD90-EE98-6FE7-378C-A58BD2A4EE1B}"/>
              </a:ext>
            </a:extLst>
          </p:cNvPr>
          <p:cNvSpPr txBox="1"/>
          <p:nvPr/>
        </p:nvSpPr>
        <p:spPr>
          <a:xfrm>
            <a:off x="3885605" y="3602293"/>
            <a:ext cx="1941007" cy="378309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ts val="1100"/>
              </a:lnSpc>
            </a:pPr>
            <a:r>
              <a:rPr lang="ja-JP" altLang="en-US" sz="10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大学進学に関わる</a:t>
            </a:r>
            <a:endParaRPr lang="en-US" altLang="ja-JP" sz="1000" b="1" spc="180" dirty="0">
              <a:solidFill>
                <a:srgbClr val="006738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  <a:p>
            <a:pPr marL="125730">
              <a:lnSpc>
                <a:spcPts val="1200"/>
              </a:lnSpc>
            </a:pPr>
            <a:r>
              <a:rPr lang="ja-JP" altLang="en-US" sz="10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お金の特別講演会</a:t>
            </a:r>
            <a:endParaRPr sz="6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42" name="object 202">
            <a:extLst>
              <a:ext uri="{FF2B5EF4-FFF2-40B4-BE49-F238E27FC236}">
                <a16:creationId xmlns:a16="http://schemas.microsoft.com/office/drawing/2014/main" id="{A6351488-ADF9-A61A-784F-E932E6BC962A}"/>
              </a:ext>
            </a:extLst>
          </p:cNvPr>
          <p:cNvSpPr txBox="1"/>
          <p:nvPr/>
        </p:nvSpPr>
        <p:spPr>
          <a:xfrm>
            <a:off x="3963054" y="4075779"/>
            <a:ext cx="1803779" cy="42960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>
              <a:lnSpc>
                <a:spcPts val="900"/>
              </a:lnSpc>
            </a:pP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時間　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11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3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～ 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2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3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</a:p>
          <a:p>
            <a:pPr marL="78105" marR="58419">
              <a:lnSpc>
                <a:spcPts val="900"/>
              </a:lnSpc>
            </a:pP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会場　東館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3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階 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E309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教室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43" name="object 202">
            <a:extLst>
              <a:ext uri="{FF2B5EF4-FFF2-40B4-BE49-F238E27FC236}">
                <a16:creationId xmlns:a16="http://schemas.microsoft.com/office/drawing/2014/main" id="{3AE1F84D-DFC2-E7D6-C6A6-D121F4E990CF}"/>
              </a:ext>
            </a:extLst>
          </p:cNvPr>
          <p:cNvSpPr txBox="1"/>
          <p:nvPr/>
        </p:nvSpPr>
        <p:spPr>
          <a:xfrm>
            <a:off x="3963053" y="4388774"/>
            <a:ext cx="1803779" cy="545021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>
              <a:lnSpc>
                <a:spcPts val="900"/>
              </a:lnSpc>
            </a:pP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ファイナンシャルプランナー（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FP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）が、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奨学金の種類や活用方法、大学生活における家計管理のポイントについて解説します。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44" name="object 202">
            <a:extLst>
              <a:ext uri="{FF2B5EF4-FFF2-40B4-BE49-F238E27FC236}">
                <a16:creationId xmlns:a16="http://schemas.microsoft.com/office/drawing/2014/main" id="{BAC81614-2C74-94A9-3C8F-669BCF5187D5}"/>
              </a:ext>
            </a:extLst>
          </p:cNvPr>
          <p:cNvSpPr txBox="1"/>
          <p:nvPr/>
        </p:nvSpPr>
        <p:spPr>
          <a:xfrm>
            <a:off x="3928730" y="5153536"/>
            <a:ext cx="1669554" cy="25263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650"/>
              </a:spcBef>
            </a:pPr>
            <a:r>
              <a:rPr lang="ja-JP" altLang="en-US" sz="1100" b="1" spc="180" dirty="0">
                <a:solidFill>
                  <a:srgbClr val="00673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UD デジタル 教科書体 NK-B"/>
              </a:rPr>
              <a:t>キャンパスツアー②</a:t>
            </a:r>
            <a:endParaRPr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UD デジタル 教科書体 NK-B"/>
            </a:endParaRPr>
          </a:p>
        </p:txBody>
      </p:sp>
      <p:sp>
        <p:nvSpPr>
          <p:cNvPr id="245" name="object 202">
            <a:extLst>
              <a:ext uri="{FF2B5EF4-FFF2-40B4-BE49-F238E27FC236}">
                <a16:creationId xmlns:a16="http://schemas.microsoft.com/office/drawing/2014/main" id="{C07ABCD8-C6CD-E86B-0181-4E35043A50B0}"/>
              </a:ext>
            </a:extLst>
          </p:cNvPr>
          <p:cNvSpPr txBox="1"/>
          <p:nvPr/>
        </p:nvSpPr>
        <p:spPr>
          <a:xfrm>
            <a:off x="4017971" y="5339180"/>
            <a:ext cx="1803779" cy="545021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>
              <a:lnSpc>
                <a:spcPts val="900"/>
              </a:lnSpc>
            </a:pP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時間　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②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12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4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 ～ 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13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：</a:t>
            </a: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</a:t>
            </a:r>
            <a:r>
              <a:rPr lang="en-US" altLang="zh-TW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0</a:t>
            </a:r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終了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endParaRPr lang="zh-TW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※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出発地点は、右ページにある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>
              <a:lnSpc>
                <a:spcPts val="900"/>
              </a:lnSpc>
            </a:pPr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   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案内図をご覧ください。</a:t>
            </a:r>
          </a:p>
        </p:txBody>
      </p:sp>
      <p:sp>
        <p:nvSpPr>
          <p:cNvPr id="246" name="object 202">
            <a:extLst>
              <a:ext uri="{FF2B5EF4-FFF2-40B4-BE49-F238E27FC236}">
                <a16:creationId xmlns:a16="http://schemas.microsoft.com/office/drawing/2014/main" id="{599670A7-61F9-FBE1-0C8A-B13193A380DB}"/>
              </a:ext>
            </a:extLst>
          </p:cNvPr>
          <p:cNvSpPr txBox="1"/>
          <p:nvPr/>
        </p:nvSpPr>
        <p:spPr>
          <a:xfrm>
            <a:off x="5912674" y="6682841"/>
            <a:ext cx="1403693" cy="77585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奨学金の活用方法、家計管理のポイントなど、ファイナンシャルプランナー（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FP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）が、個別に相談にご相談します。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</p:txBody>
      </p:sp>
      <p:sp>
        <p:nvSpPr>
          <p:cNvPr id="250" name="object 202">
            <a:extLst>
              <a:ext uri="{FF2B5EF4-FFF2-40B4-BE49-F238E27FC236}">
                <a16:creationId xmlns:a16="http://schemas.microsoft.com/office/drawing/2014/main" id="{9501BD59-9AC4-F8D6-3195-E7C56A083828}"/>
              </a:ext>
            </a:extLst>
          </p:cNvPr>
          <p:cNvSpPr txBox="1"/>
          <p:nvPr/>
        </p:nvSpPr>
        <p:spPr>
          <a:xfrm>
            <a:off x="5814164" y="6316622"/>
            <a:ext cx="1590082" cy="406522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78105" marR="58419"/>
            <a:r>
              <a:rPr lang="en-US" altLang="ja-JP" sz="12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FP</a:t>
            </a:r>
            <a:r>
              <a:rPr lang="ja-JP" altLang="en-US" sz="1200" b="1" dirty="0">
                <a:solidFill>
                  <a:srgbClr val="00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個別相談</a:t>
            </a:r>
            <a:endParaRPr lang="en-US" altLang="ja-JP" sz="1200" b="1" dirty="0">
              <a:solidFill>
                <a:srgbClr val="00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SimSun"/>
            </a:endParaRPr>
          </a:p>
          <a:p>
            <a:pPr marL="78105" marR="58419"/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　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13:30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～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imSun"/>
              </a:rPr>
              <a:t>15:30</a:t>
            </a:r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72A080C5-4DEF-99AC-5BB2-F7F18849A2A5}"/>
              </a:ext>
            </a:extLst>
          </p:cNvPr>
          <p:cNvCxnSpPr>
            <a:cxnSpLocks/>
          </p:cNvCxnSpPr>
          <p:nvPr/>
        </p:nvCxnSpPr>
        <p:spPr>
          <a:xfrm>
            <a:off x="6535733" y="7643294"/>
            <a:ext cx="0" cy="2108760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54C204B-66D6-C896-BCA2-AFA0B9D54A42}"/>
              </a:ext>
            </a:extLst>
          </p:cNvPr>
          <p:cNvCxnSpPr>
            <a:cxnSpLocks/>
          </p:cNvCxnSpPr>
          <p:nvPr/>
        </p:nvCxnSpPr>
        <p:spPr>
          <a:xfrm>
            <a:off x="6535733" y="5099669"/>
            <a:ext cx="0" cy="1198527"/>
          </a:xfrm>
          <a:prstGeom prst="straightConnector1">
            <a:avLst/>
          </a:prstGeom>
          <a:ln w="762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46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641</Words>
  <Application>Microsoft Office PowerPoint</Application>
  <PresentationFormat>ユーザー設定</PresentationFormat>
  <Paragraphs>95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0627_3月OCタイムスケジュール</dc:title>
  <cp:lastModifiedBy>邦昭 三ツ橋</cp:lastModifiedBy>
  <cp:revision>525</cp:revision>
  <cp:lastPrinted>2024-06-26T01:46:19Z</cp:lastPrinted>
  <dcterms:created xsi:type="dcterms:W3CDTF">2024-01-23T09:12:32Z</dcterms:created>
  <dcterms:modified xsi:type="dcterms:W3CDTF">2024-07-13T10:33:11Z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2023-06-27T00:00:00Z</vt:filetime>
  </property>
  <property fmtid="{D5CDD505-2E9C-101B-9397-08002B2CF9AE}" pid="3" name="Creator">
    <vt:lpwstr>Adobe Illustrator 27.5 (Windows)</vt:lpwstr>
  </property>
  <property fmtid="{D5CDD505-2E9C-101B-9397-08002B2CF9AE}" pid="4" name="LastSaved">
    <vt:filetime>2024-01-23T00:00:00Z</vt:filetime>
  </property>
</Properties>
</file>